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291" autoAdjust="0"/>
  </p:normalViewPr>
  <p:slideViewPr>
    <p:cSldViewPr snapToGrid="0">
      <p:cViewPr varScale="1">
        <p:scale>
          <a:sx n="115" d="100"/>
          <a:sy n="115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2EDD7-4B6C-4D3E-ABEE-E06CD4B403D9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F1111-E7F1-421A-B851-D18743190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66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7F1111-E7F1-421A-B851-D18743190D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55B-22C0-417F-957E-F81E12FE704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2E03F5A-888A-4587-A764-DA530F9B1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50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55B-22C0-417F-957E-F81E12FE704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E03F5A-888A-4587-A764-DA530F9B1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18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55B-22C0-417F-957E-F81E12FE704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E03F5A-888A-4587-A764-DA530F9B10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171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55B-22C0-417F-957E-F81E12FE704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E03F5A-888A-4587-A764-DA530F9B1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05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55B-22C0-417F-957E-F81E12FE704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E03F5A-888A-4587-A764-DA530F9B10B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317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55B-22C0-417F-957E-F81E12FE704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E03F5A-888A-4587-A764-DA530F9B1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48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55B-22C0-417F-957E-F81E12FE704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3F5A-888A-4587-A764-DA530F9B1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37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55B-22C0-417F-957E-F81E12FE704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3F5A-888A-4587-A764-DA530F9B1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23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55B-22C0-417F-957E-F81E12FE704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3F5A-888A-4587-A764-DA530F9B1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2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55B-22C0-417F-957E-F81E12FE704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E03F5A-888A-4587-A764-DA530F9B1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1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55B-22C0-417F-957E-F81E12FE704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E03F5A-888A-4587-A764-DA530F9B1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5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55B-22C0-417F-957E-F81E12FE704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E03F5A-888A-4587-A764-DA530F9B1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7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55B-22C0-417F-957E-F81E12FE704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3F5A-888A-4587-A764-DA530F9B1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1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55B-22C0-417F-957E-F81E12FE704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3F5A-888A-4587-A764-DA530F9B1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11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55B-22C0-417F-957E-F81E12FE704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03F5A-888A-4587-A764-DA530F9B1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3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55B-22C0-417F-957E-F81E12FE704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E03F5A-888A-4587-A764-DA530F9B1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7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755B-22C0-417F-957E-F81E12FE704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E03F5A-888A-4587-A764-DA530F9B1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06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99546-D144-4683-95AA-5661D7A5C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81634"/>
            <a:ext cx="12192000" cy="1753284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ctr"/>
            <a:r>
              <a:rPr lang="ka-GE" sz="4400" dirty="0">
                <a:solidFill>
                  <a:schemeClr val="bg1"/>
                </a:solidFill>
              </a:rPr>
              <a:t>პროფესიული პროგრამა</a:t>
            </a:r>
            <a:r>
              <a:rPr lang="ka-GE" sz="3600" dirty="0">
                <a:solidFill>
                  <a:schemeClr val="bg1"/>
                </a:solidFill>
              </a:rPr>
              <a:t/>
            </a:r>
            <a:br>
              <a:rPr lang="ka-GE" sz="3600" dirty="0">
                <a:solidFill>
                  <a:schemeClr val="bg1"/>
                </a:solidFill>
              </a:rPr>
            </a:br>
            <a:r>
              <a:rPr lang="ka-GE" sz="3600" dirty="0">
                <a:solidFill>
                  <a:schemeClr val="bg1"/>
                </a:solidFill>
              </a:rPr>
              <a:t> </a:t>
            </a:r>
            <a:r>
              <a:rPr lang="ka-GE" sz="4400" dirty="0">
                <a:solidFill>
                  <a:schemeClr val="bg1"/>
                </a:solidFill>
              </a:rPr>
              <a:t>ბაღის დიზაინი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1D1DC-F86B-448D-AF99-CF0201892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4270" y="5926643"/>
            <a:ext cx="6166339" cy="434974"/>
          </a:xfrm>
        </p:spPr>
        <p:txBody>
          <a:bodyPr>
            <a:noAutofit/>
          </a:bodyPr>
          <a:lstStyle/>
          <a:p>
            <a:r>
              <a:rPr lang="ka-GE" sz="2800" b="1" dirty="0"/>
              <a:t>პროფესიული განათლების ცენტრი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93339-3AD8-465A-BE24-859D78232BD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1436626"/>
          </a:xfrm>
          <a:prstGeom prst="rect">
            <a:avLst/>
          </a:prstGeom>
          <a:noFill/>
        </p:spPr>
      </p:pic>
      <p:pic>
        <p:nvPicPr>
          <p:cNvPr id="1026" name="Picture 2" descr="Ландшафтный дизайн и работы">
            <a:extLst>
              <a:ext uri="{FF2B5EF4-FFF2-40B4-BE49-F238E27FC236}">
                <a16:creationId xmlns:a16="http://schemas.microsoft.com/office/drawing/2014/main" id="{6850E62B-BF63-4D4B-889D-30C4B118E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61" y="1423083"/>
            <a:ext cx="3317584" cy="225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Каким должен быть ландшафтный архитектор? | Студия ландшафтного дизайна  «Меларди»">
            <a:extLst>
              <a:ext uri="{FF2B5EF4-FFF2-40B4-BE49-F238E27FC236}">
                <a16:creationId xmlns:a16="http://schemas.microsoft.com/office/drawing/2014/main" id="{E8A81F37-34CC-4028-AE2B-81D1004A8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005" y="1436625"/>
            <a:ext cx="3341995" cy="2221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Graphic Designer Object Tool and Color Swatch Samples at Workspace Stock  Image - Image of brainstorming, design: 140506043">
            <a:extLst>
              <a:ext uri="{FF2B5EF4-FFF2-40B4-BE49-F238E27FC236}">
                <a16:creationId xmlns:a16="http://schemas.microsoft.com/office/drawing/2014/main" id="{CBE339CF-E2A0-4D55-B6A8-F328F5397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95" y="1425443"/>
            <a:ext cx="3263404" cy="2354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493767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9339C-C7DB-4E14-81EA-BBD6BAA73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207" y="663935"/>
            <a:ext cx="10278793" cy="762634"/>
          </a:xfrm>
          <a:solidFill>
            <a:schemeClr val="accent4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ka-GE" dirty="0">
                <a:solidFill>
                  <a:schemeClr val="bg1"/>
                </a:solidFill>
              </a:rPr>
              <a:t>პროგრამის მიზანი: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Ландшафтный дизайн – обучение на ландшафтного дизайнера в Киеве от EDS -  Европейская Школа Дизайна">
            <a:extLst>
              <a:ext uri="{FF2B5EF4-FFF2-40B4-BE49-F238E27FC236}">
                <a16:creationId xmlns:a16="http://schemas.microsoft.com/office/drawing/2014/main" id="{4FF4FEBD-78E1-4F64-B407-E32F8E379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306" y="4885657"/>
            <a:ext cx="3076694" cy="205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შეიძლება იყოს 4 ადამიანი-(ი)ს გამოსახულება">
            <a:extLst>
              <a:ext uri="{FF2B5EF4-FFF2-40B4-BE49-F238E27FC236}">
                <a16:creationId xmlns:a16="http://schemas.microsoft.com/office/drawing/2014/main" id="{2DBE2F51-9A40-4D77-B245-7A3FF43CD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98"/>
          <a:stretch/>
        </p:blipFill>
        <p:spPr bwMode="auto">
          <a:xfrm>
            <a:off x="9115306" y="1426569"/>
            <a:ext cx="3076694" cy="362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AD921-5138-45E0-89A1-576348A70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820" y="2133599"/>
            <a:ext cx="7945486" cy="1572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a-GE" sz="2800" dirty="0"/>
              <a:t>უზრუნველყოფს მებაღეობის სფეროსათვის ბაღის დიზაინის კვალიფიციური, კონკურენტუნარიანი კადრების მომზადებას.</a:t>
            </a:r>
            <a:endParaRPr lang="en-US" sz="2800" dirty="0"/>
          </a:p>
        </p:txBody>
      </p:sp>
      <p:pic>
        <p:nvPicPr>
          <p:cNvPr id="1026" name="Picture 2" descr="УСЛУГИ Проектирование садов и парков Специалисты нашей компании предлагают  комплексные услуги по ландшафтному проектированию в СПб. Ландшафтное  проектирование является одним из начальных этапов благоустройства вашей ...">
            <a:extLst>
              <a:ext uri="{FF2B5EF4-FFF2-40B4-BE49-F238E27FC236}">
                <a16:creationId xmlns:a16="http://schemas.microsoft.com/office/drawing/2014/main" id="{2FC52820-4D1E-4D41-9287-931B8A936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84" y="4598896"/>
            <a:ext cx="3211738" cy="225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алпинариум-ის სურათის შედეგი&quot;">
            <a:extLst>
              <a:ext uri="{FF2B5EF4-FFF2-40B4-BE49-F238E27FC236}">
                <a16:creationId xmlns:a16="http://schemas.microsoft.com/office/drawing/2014/main" id="{A0D902E3-16F8-4E65-AE83-881DAF669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8736" y="4598896"/>
            <a:ext cx="4181028" cy="2259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136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72049CC-43C3-4ACC-BCE3-4E3521EC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207" y="663935"/>
            <a:ext cx="10278793" cy="762634"/>
          </a:xfrm>
          <a:solidFill>
            <a:schemeClr val="accent4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ka-GE" dirty="0">
                <a:solidFill>
                  <a:schemeClr val="bg1"/>
                </a:solidFill>
              </a:rPr>
              <a:t>დასაქმების </a:t>
            </a:r>
            <a:r>
              <a:rPr lang="ka-GE" dirty="0" smtClean="0">
                <a:solidFill>
                  <a:schemeClr val="bg1"/>
                </a:solidFill>
              </a:rPr>
              <a:t>სფერო </a:t>
            </a:r>
            <a:r>
              <a:rPr lang="ka-GE" dirty="0">
                <a:solidFill>
                  <a:schemeClr val="bg1"/>
                </a:solidFill>
              </a:rPr>
              <a:t>და შესაძლებლობები: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 descr="архитектор ландшафтов ескиз-ის სურათის შედეგი&quot;">
            <a:extLst>
              <a:ext uri="{FF2B5EF4-FFF2-40B4-BE49-F238E27FC236}">
                <a16:creationId xmlns:a16="http://schemas.microsoft.com/office/drawing/2014/main" id="{B1E34065-2B28-4BDB-8E99-1C257EEAF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508" y="5345723"/>
            <a:ext cx="3578581" cy="1512277"/>
          </a:xfrm>
          <a:prstGeom prst="rect">
            <a:avLst/>
          </a:prstGeom>
          <a:noFill/>
        </p:spPr>
      </p:pic>
      <p:pic>
        <p:nvPicPr>
          <p:cNvPr id="8" name="Picture 6" descr="проекти ескиз ручнои ландшафта-ის სურათის შედეგი&quot;">
            <a:extLst>
              <a:ext uri="{FF2B5EF4-FFF2-40B4-BE49-F238E27FC236}">
                <a16:creationId xmlns:a16="http://schemas.microsoft.com/office/drawing/2014/main" id="{D357B09E-E625-441D-8380-794438ED5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45723"/>
            <a:ext cx="2213317" cy="1512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8D5C68-95D1-49CC-A13F-9CAA22ED65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09"/>
          <a:stretch/>
        </p:blipFill>
        <p:spPr>
          <a:xfrm>
            <a:off x="6148280" y="5345722"/>
            <a:ext cx="3051991" cy="15216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D2F9E5-3AF2-4CA4-AC45-AE7F2BC07F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78463" y="5319599"/>
            <a:ext cx="2813538" cy="152167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1C810F1-5E3E-4EFE-96FF-2CFB5D56A6F2}"/>
              </a:ext>
            </a:extLst>
          </p:cNvPr>
          <p:cNvSpPr/>
          <p:nvPr/>
        </p:nvSpPr>
        <p:spPr>
          <a:xfrm>
            <a:off x="698695" y="1426569"/>
            <a:ext cx="11493305" cy="4304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ka-GE" sz="2000" dirty="0">
                <a:ea typeface="Calibri" panose="020F0502020204030204" pitchFamily="34" charset="0"/>
                <a:cs typeface="Sylfaen" panose="010A0502050306030303" pitchFamily="18" charset="0"/>
              </a:rPr>
              <a:t>პროფესიული საგანმანათლებლო პროგრამის კურსდამთავრებულს  შეუძლია დასაქმდეს -</a:t>
            </a:r>
            <a:r>
              <a:rPr lang="ka-GE" sz="2000" dirty="0">
                <a:ea typeface="Calibri" panose="020F0502020204030204" pitchFamily="34" charset="0"/>
                <a:cs typeface="Times New Roman" panose="02020603050405020304" pitchFamily="18" charset="0"/>
              </a:rPr>
              <a:t> სამშენებლო კომპანიებში,  დიზაინერული პროფილის ოფისებში, კერძო ფირმებში რომლებიც დასაქმებული არიან ადამიანის საცხოვრებელი გარემოს კეთილმოწყობითა და დიზაინით.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  <a:tabLst>
                <a:tab pos="228600" algn="l"/>
              </a:tabLst>
            </a:pP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ka-GE" sz="2000" dirty="0">
                <a:ea typeface="Arial Unicode MS"/>
                <a:cs typeface="Arial Unicode MS"/>
              </a:rPr>
              <a:t>ბაღის დიზაინის პროფესიული საგანმანათლებლო პროგრამის </a:t>
            </a:r>
            <a:r>
              <a:rPr lang="ka-GE" sz="2000" dirty="0">
                <a:solidFill>
                  <a:srgbClr val="000000"/>
                </a:solidFill>
                <a:ea typeface="Arial Unicode MS"/>
                <a:cs typeface="Arial Unicode MS"/>
              </a:rPr>
              <a:t>გავლის შედეგად კურსდამთავრებულის დასაქმების პოზიციებია </a:t>
            </a:r>
            <a:r>
              <a:rPr lang="ka-GE" sz="2000" dirty="0">
                <a:cs typeface="Sylfaen" panose="010A0502050306030303" pitchFamily="18" charset="0"/>
              </a:rPr>
              <a:t>-  ბაღის დიზაინერი, ბაღის დიზაინის გრაფიკოსი.</a:t>
            </a:r>
            <a:endParaRPr lang="en-US" sz="2000" dirty="0">
              <a:cs typeface="Sylfaen" panose="010A0502050306030303" pitchFamily="18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ka-GE" sz="2000" dirty="0">
                <a:cs typeface="Sylfaen" panose="010A0502050306030303" pitchFamily="18" charset="0"/>
              </a:rPr>
              <a:t>ეროვნული კლასიფიკატორი - ეკონომოკური საქმიანობის სახეები (2016 წ.) სექცია „N“.  განყოფილება 81 - „შენობების და ტერიტორიის მომსახურების საქმიანობები“  81.3; 81.30; 81.30.0</a:t>
            </a:r>
            <a:endParaRPr lang="en-US" sz="2000" dirty="0"/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ka-GE" dirty="0">
                <a:cs typeface="Sylfaen" panose="010A0502050306030303" pitchFamily="18" charset="0"/>
              </a:rPr>
              <a:t> 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672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92688-3328-471C-9AFD-B7771E38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1" y="2022764"/>
            <a:ext cx="10113818" cy="3084945"/>
          </a:xfrm>
        </p:spPr>
        <p:txBody>
          <a:bodyPr/>
          <a:lstStyle/>
          <a:p>
            <a:r>
              <a:rPr lang="ka-GE" sz="2000" dirty="0"/>
              <a:t>განსაზღვროს ბაღში ჩასატარებელი აგროტექნიკური ღონისძიებები;</a:t>
            </a:r>
            <a:endParaRPr lang="en-US" sz="2000" dirty="0"/>
          </a:p>
          <a:p>
            <a:r>
              <a:rPr lang="ka-GE" sz="2000" dirty="0"/>
              <a:t>მოახდინოს  ნიადაგისა და მცენარეების  იდენტიფიცირება;</a:t>
            </a:r>
            <a:endParaRPr lang="en-US" sz="2000" dirty="0"/>
          </a:p>
          <a:p>
            <a:r>
              <a:rPr lang="ka-GE" sz="2000" dirty="0"/>
              <a:t>დაადგინოს დეკორატიულ მცენარეთა მავნე ორგანიზმების სახეები;</a:t>
            </a:r>
            <a:endParaRPr lang="en-US" sz="2000" dirty="0"/>
          </a:p>
          <a:p>
            <a:r>
              <a:rPr lang="ka-GE" sz="2000" dirty="0"/>
              <a:t>შეასრულოს წინასაპროექტო სამუშაოები;</a:t>
            </a:r>
            <a:endParaRPr lang="en-US" sz="2000" dirty="0"/>
          </a:p>
          <a:p>
            <a:r>
              <a:rPr lang="ka-GE" sz="2000" dirty="0"/>
              <a:t>დაგეგმოს ბაღის საინჟინრო და  მხატვრული  ელემენტები;</a:t>
            </a:r>
            <a:endParaRPr lang="en-US" sz="2000" dirty="0"/>
          </a:p>
          <a:p>
            <a:r>
              <a:rPr lang="ka-GE" sz="2000" dirty="0"/>
              <a:t>კომპიუტერული გრაფიკული პროგრამების გამოყენებით შექმნას ბაღის პროექტი.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3F3639-7A6A-4F75-82FF-ACDF25078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515" y="678003"/>
            <a:ext cx="10278793" cy="762634"/>
          </a:xfrm>
          <a:solidFill>
            <a:schemeClr val="accent4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ka-GE" dirty="0">
                <a:solidFill>
                  <a:schemeClr val="bg1"/>
                </a:solidFill>
              </a:rPr>
              <a:t>კურსდამთავრებულს შეუძლია: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59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BC1A47-8EE7-44C7-987D-01FE8FB128E6}"/>
              </a:ext>
            </a:extLst>
          </p:cNvPr>
          <p:cNvSpPr txBox="1">
            <a:spLocks/>
          </p:cNvSpPr>
          <p:nvPr/>
        </p:nvSpPr>
        <p:spPr>
          <a:xfrm>
            <a:off x="1907515" y="492370"/>
            <a:ext cx="10278793" cy="11535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a-GE" sz="4200" b="1" dirty="0">
                <a:solidFill>
                  <a:schemeClr val="bg1"/>
                </a:solidFill>
              </a:rPr>
              <a:t> </a:t>
            </a:r>
          </a:p>
          <a:p>
            <a:r>
              <a:rPr lang="ka-GE" sz="8000" b="1" dirty="0">
                <a:solidFill>
                  <a:schemeClr val="bg1"/>
                </a:solidFill>
              </a:rPr>
              <a:t>პროგრამაზე პროფესიული სტუდენტის სწავლა უფასო</a:t>
            </a:r>
          </a:p>
          <a:p>
            <a:endParaRPr lang="ka-GE" sz="8000" b="1" dirty="0">
              <a:solidFill>
                <a:schemeClr val="bg1"/>
              </a:solidFill>
            </a:endParaRPr>
          </a:p>
          <a:p>
            <a:r>
              <a:rPr lang="ka-GE" sz="8000" b="1" dirty="0">
                <a:solidFill>
                  <a:schemeClr val="bg1"/>
                </a:solidFill>
              </a:rPr>
              <a:t>სწავლას სრულად</a:t>
            </a:r>
            <a:r>
              <a:rPr lang="ka-GE" sz="8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ka-GE" sz="8000" b="1" dirty="0">
                <a:solidFill>
                  <a:schemeClr val="bg1"/>
                </a:solidFill>
              </a:rPr>
              <a:t>აფინანსებს სახელმწიფო</a:t>
            </a:r>
            <a:r>
              <a:rPr lang="ka-GE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/>
            </a:r>
            <a:br>
              <a:rPr lang="ka-GE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r>
              <a:rPr lang="ka-GE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/>
            </a:r>
            <a:br>
              <a:rPr lang="ka-GE" b="1" dirty="0">
                <a:solidFill>
                  <a:prstClr val="black">
                    <a:lumMod val="95000"/>
                    <a:lumOff val="5000"/>
                  </a:prstClr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D84356-6C32-43F3-8E13-81CEDD000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515" y="2025748"/>
            <a:ext cx="10284485" cy="4480560"/>
          </a:xfrm>
          <a:ln w="762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ka-GE" sz="2000" dirty="0"/>
              <a:t>პროფესიულ პროგრამაზე სწავლის მსურველთა</a:t>
            </a:r>
            <a:br>
              <a:rPr lang="ka-GE" sz="2000" dirty="0"/>
            </a:br>
            <a:r>
              <a:rPr lang="ka-GE" sz="2000" dirty="0"/>
              <a:t>რეგისტრაცია მიმდინარეობს </a:t>
            </a:r>
            <a:r>
              <a:rPr lang="ka-GE" sz="2000" b="1" dirty="0"/>
              <a:t>2022 წლის 2 მაისიდან 22 აგვისტოს ჩათვლით</a:t>
            </a:r>
          </a:p>
          <a:p>
            <a:r>
              <a:rPr lang="ka-GE" sz="2000" dirty="0"/>
              <a:t>რეგისტრაციის გავლა შესაძლებელია ვებ- გვერდზე: </a:t>
            </a:r>
            <a:r>
              <a:rPr lang="en-US" sz="2000" b="1" dirty="0"/>
              <a:t>vet.emis.ge </a:t>
            </a:r>
            <a:r>
              <a:rPr lang="en-US" sz="2000" dirty="0"/>
              <a:t> </a:t>
            </a:r>
          </a:p>
          <a:p>
            <a:r>
              <a:rPr lang="ka-GE" sz="2000" dirty="0"/>
              <a:t>ან თამარ მეფის ქ. 59 (აწსუ </a:t>
            </a:r>
            <a:r>
              <a:rPr lang="en-US" sz="2000" dirty="0"/>
              <a:t>I </a:t>
            </a:r>
            <a:r>
              <a:rPr lang="ka-GE" sz="2000" dirty="0"/>
              <a:t>კორპუსი, </a:t>
            </a:r>
            <a:r>
              <a:rPr lang="en-US" sz="2000" dirty="0"/>
              <a:t>N -1107</a:t>
            </a:r>
            <a:r>
              <a:rPr lang="ka-GE" sz="2000" dirty="0"/>
              <a:t>)</a:t>
            </a:r>
          </a:p>
          <a:p>
            <a:r>
              <a:rPr lang="ka-GE" sz="2000" dirty="0"/>
              <a:t> პროგრამაზე ჩარიცხვა მოხდება მოტივაციური გასაუბრების საფუძველზე. </a:t>
            </a:r>
            <a:r>
              <a:rPr lang="en-US" sz="2000" dirty="0"/>
              <a:t/>
            </a:r>
            <a:br>
              <a:rPr lang="en-US" sz="2000" dirty="0"/>
            </a:br>
            <a:endParaRPr lang="ka-GE" sz="2000" dirty="0"/>
          </a:p>
          <a:p>
            <a:r>
              <a:rPr lang="ka-GE" sz="2000" dirty="0"/>
              <a:t>დამატებითი კითხვების შემთხვევაში მოგვწერეთ </a:t>
            </a:r>
            <a:r>
              <a:rPr lang="en-US" sz="2000" dirty="0"/>
              <a:t>Facebook </a:t>
            </a:r>
            <a:r>
              <a:rPr lang="ka-GE" sz="2000" dirty="0"/>
              <a:t>გვერდზე- </a:t>
            </a:r>
            <a:r>
              <a:rPr lang="ka-GE" sz="2000" b="1" dirty="0"/>
              <a:t>„აწსუ პროფესიული და უწყვეტი განათლების ცენტრი’’</a:t>
            </a:r>
            <a:r>
              <a:rPr lang="ka-GE" sz="2000" dirty="0"/>
              <a:t>, ან მიმართეთ პროგრამის ხელმძღვანელს (იზა ოჩხიკიძე 555 962 - 971)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5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104</TotalTime>
  <Words>153</Words>
  <Application>Microsoft Office PowerPoint</Application>
  <PresentationFormat>Widescreen</PresentationFormat>
  <Paragraphs>28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 Unicode MS</vt:lpstr>
      <vt:lpstr>Arial</vt:lpstr>
      <vt:lpstr>Calibri</vt:lpstr>
      <vt:lpstr>Century Gothic</vt:lpstr>
      <vt:lpstr>Sylfaen</vt:lpstr>
      <vt:lpstr>Times New Roman</vt:lpstr>
      <vt:lpstr>Wingdings</vt:lpstr>
      <vt:lpstr>Wingdings 3</vt:lpstr>
      <vt:lpstr>Wisp</vt:lpstr>
      <vt:lpstr>პროფესიული პროგრამა  ბაღის დიზაინი</vt:lpstr>
      <vt:lpstr>პროგრამის მიზანი:</vt:lpstr>
      <vt:lpstr>დასაქმების სფერო და შესაძლებლობები:</vt:lpstr>
      <vt:lpstr>კურსდამთავრებულს შეუძლია: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პროფესიული პროგრამა  ბაღის დიზაინი</dc:title>
  <dc:creator>Iza Ochkhikidze</dc:creator>
  <cp:lastModifiedBy>admin</cp:lastModifiedBy>
  <cp:revision>19</cp:revision>
  <dcterms:created xsi:type="dcterms:W3CDTF">2022-05-24T10:43:44Z</dcterms:created>
  <dcterms:modified xsi:type="dcterms:W3CDTF">2022-05-25T07:33:29Z</dcterms:modified>
</cp:coreProperties>
</file>